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3"/>
  </p:notesMasterIdLst>
  <p:sldIdLst>
    <p:sldId id="256" r:id="rId2"/>
    <p:sldId id="257" r:id="rId3"/>
    <p:sldId id="287" r:id="rId4"/>
    <p:sldId id="258" r:id="rId5"/>
    <p:sldId id="288" r:id="rId6"/>
    <p:sldId id="289" r:id="rId7"/>
    <p:sldId id="260" r:id="rId8"/>
    <p:sldId id="285" r:id="rId9"/>
    <p:sldId id="259" r:id="rId10"/>
    <p:sldId id="261" r:id="rId11"/>
    <p:sldId id="28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ia S. Silva" initials="CSS" lastIdx="1" clrIdx="0">
    <p:extLst>
      <p:ext uri="{19B8F6BF-5375-455C-9EA6-DF929625EA0E}">
        <p15:presenceInfo xmlns:p15="http://schemas.microsoft.com/office/powerpoint/2012/main" userId="S::catiaspsilva@ufl.edu::e9c7746c-b929-4395-9b65-77bcc4d854c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CB30A-51A6-47A9-B723-5B9B586C06FB}" v="1" dt="2019-08-14T18:17:14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ia S. Silva" userId="e9c7746c-b929-4395-9b65-77bcc4d854cb" providerId="ADAL" clId="{37CCB30A-51A6-47A9-B723-5B9B586C06FB}"/>
    <pc:docChg chg="undo custSel modSld">
      <pc:chgData name="Catia S. Silva" userId="e9c7746c-b929-4395-9b65-77bcc4d854cb" providerId="ADAL" clId="{37CCB30A-51A6-47A9-B723-5B9B586C06FB}" dt="2019-08-14T18:18:33.577" v="67" actId="20577"/>
      <pc:docMkLst>
        <pc:docMk/>
      </pc:docMkLst>
      <pc:sldChg chg="modSp">
        <pc:chgData name="Catia S. Silva" userId="e9c7746c-b929-4395-9b65-77bcc4d854cb" providerId="ADAL" clId="{37CCB30A-51A6-47A9-B723-5B9B586C06FB}" dt="2019-08-14T18:18:33.577" v="67" actId="20577"/>
        <pc:sldMkLst>
          <pc:docMk/>
          <pc:sldMk cId="3251703686" sldId="256"/>
        </pc:sldMkLst>
        <pc:spChg chg="mod">
          <ac:chgData name="Catia S. Silva" userId="e9c7746c-b929-4395-9b65-77bcc4d854cb" providerId="ADAL" clId="{37CCB30A-51A6-47A9-B723-5B9B586C06FB}" dt="2019-08-14T18:18:33.577" v="67" actId="20577"/>
          <ac:spMkLst>
            <pc:docMk/>
            <pc:sldMk cId="3251703686" sldId="256"/>
            <ac:spMk id="2" creationId="{3CFE5535-74CE-438E-8845-FB633EDD4691}"/>
          </ac:spMkLst>
        </pc:spChg>
        <pc:spChg chg="mod">
          <ac:chgData name="Catia S. Silva" userId="e9c7746c-b929-4395-9b65-77bcc4d854cb" providerId="ADAL" clId="{37CCB30A-51A6-47A9-B723-5B9B586C06FB}" dt="2019-08-14T18:18:23.433" v="58" actId="20577"/>
          <ac:spMkLst>
            <pc:docMk/>
            <pc:sldMk cId="3251703686" sldId="256"/>
            <ac:spMk id="3" creationId="{50CB0AC2-AF3E-4ADE-8229-AD982C7B37A9}"/>
          </ac:spMkLst>
        </pc:spChg>
        <pc:picChg chg="mod">
          <ac:chgData name="Catia S. Silva" userId="e9c7746c-b929-4395-9b65-77bcc4d854cb" providerId="ADAL" clId="{37CCB30A-51A6-47A9-B723-5B9B586C06FB}" dt="2019-08-14T18:17:31.078" v="4" actId="1076"/>
          <ac:picMkLst>
            <pc:docMk/>
            <pc:sldMk cId="3251703686" sldId="256"/>
            <ac:picMk id="17" creationId="{1A64FBC8-BAE9-4FF4-B5C9-2CB4E1FA2B3B}"/>
          </ac:picMkLst>
        </pc:picChg>
      </pc:sldChg>
      <pc:sldChg chg="modSp">
        <pc:chgData name="Catia S. Silva" userId="e9c7746c-b929-4395-9b65-77bcc4d854cb" providerId="ADAL" clId="{37CCB30A-51A6-47A9-B723-5B9B586C06FB}" dt="2019-08-14T18:17:16.180" v="1" actId="20577"/>
        <pc:sldMkLst>
          <pc:docMk/>
          <pc:sldMk cId="3775725542" sldId="257"/>
        </pc:sldMkLst>
        <pc:spChg chg="mod">
          <ac:chgData name="Catia S. Silva" userId="e9c7746c-b929-4395-9b65-77bcc4d854cb" providerId="ADAL" clId="{37CCB30A-51A6-47A9-B723-5B9B586C06FB}" dt="2019-08-14T18:17:16.180" v="1" actId="20577"/>
          <ac:spMkLst>
            <pc:docMk/>
            <pc:sldMk cId="3775725542" sldId="257"/>
            <ac:spMk id="3" creationId="{F5EC0545-D2A5-4B32-9586-B1780F4EE8A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8E81B-A7EF-4650-B59F-74E0D1AD15C8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FE122-4DD1-4025-9A7D-18692D95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9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80410BC-D82B-4DF8-8CA4-F75316E479EE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971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95BB-A00B-4DDD-BBDB-FFF226D539E6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3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76E5-D99B-4C66-9DB0-B4FDC980FC06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28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B89B-FA5A-4E02-9F62-312FC777C305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9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1C75-24BA-4A01-9882-C234CB458260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86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EFC0-A940-435F-BAE0-4D3389BE3F53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5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518F2-085D-4E4E-BD64-7DA8D03C6E2F}" type="datetime1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84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C7A8-5637-4B24-AC05-49135831620F}" type="datetime1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0A59-D5C8-4C26-94D4-F32C8E92850B}" type="datetime1">
              <a:rPr lang="en-US" smtClean="0"/>
              <a:t>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43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36607-1ACA-454A-B79E-B46C907DDECE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9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E29E-E00F-4AFF-8A1F-DED7F5896FBB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2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E09A483-82F9-4EDD-A023-63B4F4FA61D3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EEE4773 Fundamentals of Machine Learning, Fall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0790672-B91F-4CEA-85EF-AD2D891557D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4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oclap.com/OCZALQ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conda.com/distribution/" TargetMode="External"/><Relationship Id="rId5" Type="http://schemas.openxmlformats.org/officeDocument/2006/relationships/hyperlink" Target="https://greenteapress.com/wp/think-stats-2e/" TargetMode="External"/><Relationship Id="rId4" Type="http://schemas.openxmlformats.org/officeDocument/2006/relationships/image" Target="../media/image14.jpe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kevdp.github.io/PythonDataScienceHandbook/" TargetMode="External"/><Relationship Id="rId4" Type="http://schemas.openxmlformats.org/officeDocument/2006/relationships/hyperlink" Target="https://greenteapress.com/wp/think-baye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ufl.instructure.com/courses/387412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3BB34A6-31BD-4BBB-A8C8-C3E81A71F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E5535-74CE-438E-8845-FB633EDD4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8134" y="640080"/>
            <a:ext cx="6293689" cy="3652405"/>
          </a:xfrm>
        </p:spPr>
        <p:txBody>
          <a:bodyPr anchor="b">
            <a:norm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B0AC2-AF3E-4ADE-8229-AD982C7B3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524" y="4460708"/>
            <a:ext cx="6280299" cy="175317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EEL4930 Data Science for ECE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 2020</a:t>
            </a:r>
            <a:b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64FBC8-BAE9-4FF4-B5C9-2CB4E1FA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" y="1564912"/>
            <a:ext cx="3865660" cy="383666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FF4E9B4-BE85-45F4-8672-47D51F14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C301F43F-EC3C-468D-9BA1-CB0BE62AD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86" y="5401580"/>
            <a:ext cx="2896837" cy="69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64E5-9CAB-4D2A-8557-851E41A1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5525-7278-498F-B4D2-68D3C3FD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57137"/>
            <a:ext cx="9720071" cy="43522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Grade will be based 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Homework and projects (20%)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In-class Evaluations (10%)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Midterm Exam (30%)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Participation (10%)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Final Exam (30%)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Final grades will be curved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During the semester, we will have: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Approximately 5 Homework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Approximately 15 In-class assignments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We will provide assignment solutions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0531A-65C2-4A6B-81DC-A40DFB6E7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6400A-33DF-4524-A480-4F1116FDD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A12F23B-9FA7-40E4-8AB2-52708CB95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34097"/>
              </p:ext>
            </p:extLst>
          </p:nvPr>
        </p:nvGraphicFramePr>
        <p:xfrm>
          <a:off x="7607639" y="1723603"/>
          <a:ext cx="3560233" cy="3887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114">
                  <a:extLst>
                    <a:ext uri="{9D8B030D-6E8A-4147-A177-3AD203B41FA5}">
                      <a16:colId xmlns:a16="http://schemas.microsoft.com/office/drawing/2014/main" val="4162162455"/>
                    </a:ext>
                  </a:extLst>
                </a:gridCol>
                <a:gridCol w="796731">
                  <a:extLst>
                    <a:ext uri="{9D8B030D-6E8A-4147-A177-3AD203B41FA5}">
                      <a16:colId xmlns:a16="http://schemas.microsoft.com/office/drawing/2014/main" val="3160017064"/>
                    </a:ext>
                  </a:extLst>
                </a:gridCol>
                <a:gridCol w="1669388">
                  <a:extLst>
                    <a:ext uri="{9D8B030D-6E8A-4147-A177-3AD203B41FA5}">
                      <a16:colId xmlns:a16="http://schemas.microsoft.com/office/drawing/2014/main" val="783099211"/>
                    </a:ext>
                  </a:extLst>
                </a:gridCol>
              </a:tblGrid>
              <a:tr h="44208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Percent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Grade Points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5009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93.4 - 100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6870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90.0 - 93.3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A-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78500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86.7 - 89.9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B+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60984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83.4 - 86.6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380736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80.0 - 83.3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6339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76.7 - 79.9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64785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73.4 - 76.6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988037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70.0 - 73.3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614018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66.7 - 69.9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D+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1.33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128060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63.4 - 66.6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715702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60.0 - 63.3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D-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0.67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993321"/>
                  </a:ext>
                </a:extLst>
              </a:tr>
              <a:tr h="28710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0 - 59.9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E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57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26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DC01-A741-4DDD-8958-80490BEC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72631-FE3E-4CF5-BADD-25208EC0A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www.wooclap.com/</a:t>
            </a:r>
            <a:r>
              <a:rPr lang="en-US" b="1" dirty="0">
                <a:hlinkClick r:id="rId2"/>
              </a:rPr>
              <a:t>OCZALQ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7BF5B-C26D-47A0-96BB-E1C00F3FC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16590-834F-41C5-8F01-13FC1DE8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8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234059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Instructor: </a:t>
            </a:r>
            <a:r>
              <a:rPr lang="en-US" sz="2000" dirty="0"/>
              <a:t>Dr. John Shea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Professor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sng" dirty="0"/>
              <a:t>Office:</a:t>
            </a:r>
            <a:r>
              <a:rPr lang="en-US" sz="2000" dirty="0"/>
              <a:t> NEB 439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sng" dirty="0"/>
              <a:t>Office Hours:</a:t>
            </a:r>
            <a:r>
              <a:rPr lang="en-US" sz="2000" dirty="0"/>
              <a:t> TBD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Instructor: </a:t>
            </a:r>
            <a:r>
              <a:rPr lang="en-US" sz="2000" dirty="0"/>
              <a:t>Dr. Catia S. Silva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Lecturer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sng" dirty="0"/>
              <a:t>Office:</a:t>
            </a:r>
            <a:r>
              <a:rPr lang="en-US" sz="2000" dirty="0"/>
              <a:t> NEB 467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u="sng" dirty="0"/>
              <a:t>Office Hours:</a:t>
            </a:r>
            <a:r>
              <a:rPr lang="en-US" sz="2000" dirty="0"/>
              <a:t> Fridays 10:40 AM – 11:40 AM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EB6FAC-506A-4EF1-96AC-22B3CD4AA2D9}"/>
              </a:ext>
            </a:extLst>
          </p:cNvPr>
          <p:cNvSpPr txBox="1">
            <a:spLocks/>
          </p:cNvSpPr>
          <p:nvPr/>
        </p:nvSpPr>
        <p:spPr>
          <a:xfrm>
            <a:off x="6576941" y="2290273"/>
            <a:ext cx="5234059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/>
              <a:t>Supervised Teacher: </a:t>
            </a:r>
            <a:r>
              <a:rPr lang="en-US" sz="1800" dirty="0"/>
              <a:t>Ying Ma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Ph.D. student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Computational </a:t>
            </a:r>
            <a:r>
              <a:rPr lang="en-US" sz="1800" dirty="0" err="1"/>
              <a:t>NeuroEnginering</a:t>
            </a:r>
            <a:r>
              <a:rPr lang="en-US" sz="1800" dirty="0"/>
              <a:t> Lab (CNEL)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Office:</a:t>
            </a:r>
            <a:r>
              <a:rPr lang="en-US" sz="1800" dirty="0"/>
              <a:t> NEB 486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Office Hours:</a:t>
            </a:r>
            <a:r>
              <a:rPr lang="en-US" sz="1800" dirty="0"/>
              <a:t> TBD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/>
              <a:t>TA:</a:t>
            </a:r>
            <a:r>
              <a:rPr lang="en-US" sz="1800" dirty="0"/>
              <a:t> Pham Quan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[LAB name]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Electrical &amp; Computer Engineering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Office:</a:t>
            </a:r>
            <a:r>
              <a:rPr lang="en-US" sz="1800" dirty="0"/>
              <a:t> NEB XYZ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/>
              <a:t>Office Hours:</a:t>
            </a:r>
            <a:r>
              <a:rPr lang="en-US" sz="1800" dirty="0"/>
              <a:t> TBD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w Cen MT" panose="020B0602020104020603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572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1692-28AB-476D-8B14-2460F02E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Prof. Shea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A6101-6FE9-4B40-8ECF-7A1FC444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7C1C77-3ADA-4A7E-B194-0E955C30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7BA22-1BA5-4EC8-8EE9-18C86175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95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11B0-A04F-421A-897F-666A7652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Prof. Silva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0545-D2A5-4B32-9586-B1780F4EE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464" y="2249424"/>
            <a:ext cx="4776536" cy="4023360"/>
          </a:xfrm>
        </p:spPr>
        <p:txBody>
          <a:bodyPr>
            <a:normAutofit/>
          </a:bodyPr>
          <a:lstStyle/>
          <a:p>
            <a:r>
              <a:rPr lang="en-US" dirty="0"/>
              <a:t>Dr. Catia Silva (KA-tee-uh SIL-</a:t>
            </a:r>
            <a:r>
              <a:rPr lang="en-US" dirty="0" err="1"/>
              <a:t>vuh</a:t>
            </a:r>
            <a:r>
              <a:rPr lang="en-US" dirty="0"/>
              <a:t>)</a:t>
            </a:r>
          </a:p>
          <a:p>
            <a:r>
              <a:rPr lang="en-US" dirty="0"/>
              <a:t>Lecturer in Electrical &amp; Computer Engineering Department</a:t>
            </a:r>
          </a:p>
          <a:p>
            <a:r>
              <a:rPr lang="en-US" dirty="0"/>
              <a:t>Joined UF July 15, 2019 (2x Gator)</a:t>
            </a:r>
          </a:p>
          <a:p>
            <a:r>
              <a:rPr lang="en-US" dirty="0"/>
              <a:t>Conducting research in Machine Learning &amp; Signal Processing since 2009</a:t>
            </a:r>
          </a:p>
          <a:p>
            <a:pPr lvl="1"/>
            <a:r>
              <a:rPr lang="en-US" dirty="0"/>
              <a:t>Conduct basic Machine Learning &amp; Pattern Recognition Research</a:t>
            </a:r>
          </a:p>
          <a:p>
            <a:pPr lvl="1"/>
            <a:r>
              <a:rPr lang="en-US" dirty="0"/>
              <a:t>Driven by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6F147-34D9-4F4D-ADBD-BDEB7C1A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4F0DE-DE10-480E-B9AE-FA0591F9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4</a:t>
            </a:fld>
            <a:endParaRPr lang="en-US" dirty="0"/>
          </a:p>
        </p:txBody>
      </p:sp>
      <p:pic>
        <p:nvPicPr>
          <p:cNvPr id="1028" name="Picture 4" descr="Image result for portugal">
            <a:extLst>
              <a:ext uri="{FF2B5EF4-FFF2-40B4-BE49-F238E27FC236}">
                <a16:creationId xmlns:a16="http://schemas.microsoft.com/office/drawing/2014/main" id="{2C467786-C8B3-4F4A-9502-6D0C96F7F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" r="1178"/>
          <a:stretch/>
        </p:blipFill>
        <p:spPr bwMode="auto">
          <a:xfrm>
            <a:off x="2741887" y="1920951"/>
            <a:ext cx="4052697" cy="153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orto portugal">
            <a:extLst>
              <a:ext uri="{FF2B5EF4-FFF2-40B4-BE49-F238E27FC236}">
                <a16:creationId xmlns:a16="http://schemas.microsoft.com/office/drawing/2014/main" id="{63023FC5-303D-4BF8-ADE1-7807636A1E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1"/>
          <a:stretch/>
        </p:blipFill>
        <p:spPr bwMode="auto">
          <a:xfrm>
            <a:off x="3183288" y="3547773"/>
            <a:ext cx="1499916" cy="167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5B44E-B77A-4BCC-A402-BB8D4D933C6F}"/>
              </a:ext>
            </a:extLst>
          </p:cNvPr>
          <p:cNvSpPr txBox="1"/>
          <p:nvPr/>
        </p:nvSpPr>
        <p:spPr>
          <a:xfrm>
            <a:off x="3475043" y="3557785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1D098-B696-4F0A-8E8F-6A5554CABFAE}"/>
              </a:ext>
            </a:extLst>
          </p:cNvPr>
          <p:cNvSpPr txBox="1"/>
          <p:nvPr/>
        </p:nvSpPr>
        <p:spPr>
          <a:xfrm>
            <a:off x="820622" y="3986093"/>
            <a:ext cx="12868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Lello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bookstore</a:t>
            </a:r>
          </a:p>
        </p:txBody>
      </p:sp>
      <p:pic>
        <p:nvPicPr>
          <p:cNvPr id="1034" name="Picture 10" descr="Image result for portugal">
            <a:extLst>
              <a:ext uri="{FF2B5EF4-FFF2-40B4-BE49-F238E27FC236}">
                <a16:creationId xmlns:a16="http://schemas.microsoft.com/office/drawing/2014/main" id="{1B6B811B-5117-4A6A-976A-F884714E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93" y="5330897"/>
            <a:ext cx="2325698" cy="108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270CC265-8D92-4537-BA10-38C71797EF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16472" r="23195" b="23742"/>
          <a:stretch/>
        </p:blipFill>
        <p:spPr>
          <a:xfrm rot="5400000">
            <a:off x="4309476" y="4029674"/>
            <a:ext cx="2990543" cy="2026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194A25-9CB1-491D-8B10-131314D1A826}"/>
              </a:ext>
            </a:extLst>
          </p:cNvPr>
          <p:cNvSpPr txBox="1"/>
          <p:nvPr/>
        </p:nvSpPr>
        <p:spPr>
          <a:xfrm>
            <a:off x="5054789" y="3547773"/>
            <a:ext cx="149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Gainesville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F91DD6E-44B5-4A5C-AB49-B1D8D95A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3" y="4248979"/>
            <a:ext cx="1731068" cy="21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ABBD84-6E80-403C-BB1D-802F00A18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48" y="4176777"/>
            <a:ext cx="1302164" cy="976624"/>
          </a:xfrm>
          <a:prstGeom prst="rect">
            <a:avLst/>
          </a:prstGeom>
        </p:spPr>
      </p:pic>
      <p:pic>
        <p:nvPicPr>
          <p:cNvPr id="3078" name="Picture 6" descr="Image result for big wave nazare surf competition">
            <a:extLst>
              <a:ext uri="{FF2B5EF4-FFF2-40B4-BE49-F238E27FC236}">
                <a16:creationId xmlns:a16="http://schemas.microsoft.com/office/drawing/2014/main" id="{62F83538-09E1-4638-BF97-B871DBA3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69" y="2212135"/>
            <a:ext cx="2945687" cy="165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325256-2D2B-44A8-AF67-7D04257F5C95}"/>
              </a:ext>
            </a:extLst>
          </p:cNvPr>
          <p:cNvSpPr txBox="1"/>
          <p:nvPr/>
        </p:nvSpPr>
        <p:spPr>
          <a:xfrm>
            <a:off x="755064" y="1951312"/>
            <a:ext cx="2182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80-foot wave, </a:t>
            </a:r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Nazare</a:t>
            </a:r>
            <a:endParaRPr 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03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A60D-FC33-4EF6-A5EA-E9E57AA61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Ying 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C851E-545B-4DA9-B0AB-651DE77B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93123-6EE8-478F-854A-A2D48712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9BB9F-C07C-4BC8-AAD4-75900E32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2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4FC2-6CFF-4C7B-A4A1-6CE19B07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Pham Quan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40498-EC71-4687-BDCC-33D9E6EE9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5DF6A-54C8-4E98-9DE0-00AAA703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EEE4773 Fundamentals of Machine Learning,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D762E-8092-4287-9107-2DFCA6B5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&amp; Software </a:t>
            </a:r>
            <a:r>
              <a:rPr lang="en-US" sz="4400" dirty="0"/>
              <a:t>required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7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688B9-3E5E-48D9-B934-F6A3879C429B}"/>
              </a:ext>
            </a:extLst>
          </p:cNvPr>
          <p:cNvSpPr/>
          <p:nvPr/>
        </p:nvSpPr>
        <p:spPr>
          <a:xfrm>
            <a:off x="497088" y="2079566"/>
            <a:ext cx="31605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Title: </a:t>
            </a:r>
            <a:r>
              <a:rPr lang="en-US" sz="1600" dirty="0"/>
              <a:t>Introduction to Probability</a:t>
            </a:r>
          </a:p>
          <a:p>
            <a:r>
              <a:rPr lang="en-US" sz="1600" b="1" dirty="0"/>
              <a:t>Author: </a:t>
            </a:r>
            <a:r>
              <a:rPr lang="en-US" sz="1600" dirty="0"/>
              <a:t>Dimitri </a:t>
            </a:r>
            <a:r>
              <a:rPr lang="en-US" sz="1600" dirty="0" err="1"/>
              <a:t>Bertsekas</a:t>
            </a:r>
            <a:r>
              <a:rPr lang="en-US" sz="1600" dirty="0"/>
              <a:t> &amp; John </a:t>
            </a:r>
            <a:r>
              <a:rPr lang="en-US" sz="1600" dirty="0" err="1"/>
              <a:t>Tsitsiklis</a:t>
            </a:r>
            <a:endParaRPr lang="en-US" sz="1600" dirty="0"/>
          </a:p>
          <a:p>
            <a:r>
              <a:rPr lang="en-US" sz="1600" b="1" dirty="0"/>
              <a:t>Publisher: </a:t>
            </a:r>
            <a:r>
              <a:rPr lang="en-US" sz="1600" dirty="0"/>
              <a:t>Athena Scientific</a:t>
            </a:r>
          </a:p>
          <a:p>
            <a:r>
              <a:rPr lang="en-US" sz="1600" b="1" dirty="0"/>
              <a:t>Edition:</a:t>
            </a:r>
            <a:r>
              <a:rPr lang="en-US" sz="1600" dirty="0"/>
              <a:t> 2</a:t>
            </a:r>
            <a:r>
              <a:rPr lang="en-US" sz="1600" baseline="30000" dirty="0"/>
              <a:t>nd</a:t>
            </a:r>
            <a:r>
              <a:rPr lang="en-US" sz="1600" dirty="0"/>
              <a:t> </a:t>
            </a:r>
          </a:p>
          <a:p>
            <a:r>
              <a:rPr lang="en-US" sz="1600" b="1" dirty="0"/>
              <a:t>Year: </a:t>
            </a:r>
            <a:r>
              <a:rPr lang="en-US" sz="1600" dirty="0"/>
              <a:t>2018</a:t>
            </a:r>
          </a:p>
        </p:txBody>
      </p:sp>
      <p:pic>
        <p:nvPicPr>
          <p:cNvPr id="3" name="Picture 2" descr="Image result for INTRODUCTION TO PROBABILITY">
            <a:extLst>
              <a:ext uri="{FF2B5EF4-FFF2-40B4-BE49-F238E27FC236}">
                <a16:creationId xmlns:a16="http://schemas.microsoft.com/office/drawing/2014/main" id="{E4E50F6A-9941-4ABE-A757-68015645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39" y="3995930"/>
            <a:ext cx="1819661" cy="2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8F94936-9136-4636-904A-2DFB7AE42478}"/>
              </a:ext>
            </a:extLst>
          </p:cNvPr>
          <p:cNvSpPr/>
          <p:nvPr/>
        </p:nvSpPr>
        <p:spPr>
          <a:xfrm>
            <a:off x="3736636" y="2079566"/>
            <a:ext cx="32262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Title: </a:t>
            </a:r>
            <a:r>
              <a:rPr lang="en-US" sz="1600" dirty="0"/>
              <a:t>Introduction to Applied Linear Algebra</a:t>
            </a:r>
          </a:p>
          <a:p>
            <a:r>
              <a:rPr lang="en-US" sz="1600" b="1" dirty="0"/>
              <a:t>Author:</a:t>
            </a:r>
            <a:r>
              <a:rPr lang="en-US" sz="1600" dirty="0"/>
              <a:t> Stephen Boyd &amp; Lieven </a:t>
            </a:r>
            <a:r>
              <a:rPr lang="en-US" sz="1600" dirty="0" err="1"/>
              <a:t>Vanderberghe</a:t>
            </a:r>
            <a:endParaRPr lang="en-US" sz="1600" dirty="0"/>
          </a:p>
          <a:p>
            <a:r>
              <a:rPr lang="en-US" sz="1600" b="1" dirty="0"/>
              <a:t>Publisher: </a:t>
            </a:r>
            <a:r>
              <a:rPr lang="en-US" sz="1600" dirty="0"/>
              <a:t>Cambridge University</a:t>
            </a:r>
          </a:p>
          <a:p>
            <a:r>
              <a:rPr lang="en-US" sz="1600" b="1" dirty="0"/>
              <a:t>Year: </a:t>
            </a:r>
            <a:r>
              <a:rPr lang="en-US" sz="1600" dirty="0"/>
              <a:t>2018</a:t>
            </a:r>
          </a:p>
        </p:txBody>
      </p:sp>
      <p:pic>
        <p:nvPicPr>
          <p:cNvPr id="7" name="Picture 4" descr="Image result for INTRODUCTION TO APPLIED LINEAR ALGEBRA – VECTORS, MATRICES, AND LEAST SQUARES">
            <a:extLst>
              <a:ext uri="{FF2B5EF4-FFF2-40B4-BE49-F238E27FC236}">
                <a16:creationId xmlns:a16="http://schemas.microsoft.com/office/drawing/2014/main" id="{50C50621-8F9C-4F9D-AB0F-D5FBAE0C6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618" y="3995929"/>
            <a:ext cx="1819661" cy="23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46EE1D-B5C0-4CF0-ABD8-3D5230471179}"/>
              </a:ext>
            </a:extLst>
          </p:cNvPr>
          <p:cNvSpPr/>
          <p:nvPr/>
        </p:nvSpPr>
        <p:spPr>
          <a:xfrm>
            <a:off x="7308168" y="1991787"/>
            <a:ext cx="32262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Title: </a:t>
            </a:r>
            <a:r>
              <a:rPr lang="en-US" sz="1600" dirty="0"/>
              <a:t>Think Stats: Exploratory Data Analysis</a:t>
            </a:r>
          </a:p>
          <a:p>
            <a:r>
              <a:rPr lang="en-US" sz="1600" b="1" dirty="0"/>
              <a:t>Author:</a:t>
            </a:r>
            <a:r>
              <a:rPr lang="en-US" sz="1600" dirty="0"/>
              <a:t> Allen B. Downey</a:t>
            </a:r>
          </a:p>
          <a:p>
            <a:r>
              <a:rPr lang="en-US" sz="1600" b="1" dirty="0"/>
              <a:t>Publisher: </a:t>
            </a:r>
            <a:r>
              <a:rPr lang="en-US" sz="1600" dirty="0"/>
              <a:t>O’Reilly Media</a:t>
            </a:r>
          </a:p>
          <a:p>
            <a:r>
              <a:rPr lang="en-US" sz="1600" b="1" dirty="0"/>
              <a:t>Edition:</a:t>
            </a:r>
            <a:r>
              <a:rPr lang="en-US" sz="1600" dirty="0"/>
              <a:t> 2</a:t>
            </a:r>
            <a:r>
              <a:rPr lang="en-US" sz="1600" baseline="30000" dirty="0"/>
              <a:t>nd</a:t>
            </a:r>
            <a:r>
              <a:rPr lang="en-US" sz="1600" dirty="0"/>
              <a:t> </a:t>
            </a:r>
            <a:endParaRPr lang="en-US" sz="1600" b="1" dirty="0"/>
          </a:p>
          <a:p>
            <a:r>
              <a:rPr lang="en-US" sz="1600" b="1" dirty="0"/>
              <a:t>Year: </a:t>
            </a:r>
            <a:r>
              <a:rPr lang="en-US" sz="1600" dirty="0"/>
              <a:t>2014</a:t>
            </a:r>
          </a:p>
        </p:txBody>
      </p:sp>
      <p:pic>
        <p:nvPicPr>
          <p:cNvPr id="10" name="Picture 6" descr="Image result for THINK STATS: EXPLORATORY DATA ANALYSIS">
            <a:extLst>
              <a:ext uri="{FF2B5EF4-FFF2-40B4-BE49-F238E27FC236}">
                <a16:creationId xmlns:a16="http://schemas.microsoft.com/office/drawing/2014/main" id="{C9134997-65B1-47B9-8270-6BE050E73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907" y="3995929"/>
            <a:ext cx="1824882" cy="239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E5EDE2-2BC5-44FB-9BBB-716869ABBE79}"/>
              </a:ext>
            </a:extLst>
          </p:cNvPr>
          <p:cNvSpPr txBox="1"/>
          <p:nvPr/>
        </p:nvSpPr>
        <p:spPr>
          <a:xfrm>
            <a:off x="7825804" y="3711251"/>
            <a:ext cx="1579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PDF available here</a:t>
            </a:r>
            <a:endParaRPr lang="en-US" sz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17E233-4FB3-45E3-855D-F85EC59421E4}"/>
              </a:ext>
            </a:extLst>
          </p:cNvPr>
          <p:cNvGrpSpPr/>
          <p:nvPr/>
        </p:nvGrpSpPr>
        <p:grpSpPr>
          <a:xfrm>
            <a:off x="9941639" y="2864396"/>
            <a:ext cx="2007871" cy="3080625"/>
            <a:chOff x="9941639" y="2864396"/>
            <a:chExt cx="2007871" cy="30806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D48E30-ABCD-447C-8CC4-1FC7BBBB5BB5}"/>
                </a:ext>
              </a:extLst>
            </p:cNvPr>
            <p:cNvGrpSpPr/>
            <p:nvPr/>
          </p:nvGrpSpPr>
          <p:grpSpPr>
            <a:xfrm>
              <a:off x="9941639" y="2864396"/>
              <a:ext cx="2007871" cy="3080625"/>
              <a:chOff x="9958558" y="3561447"/>
              <a:chExt cx="2007871" cy="308062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C76917-6EDE-447B-979D-44D22750B4C1}"/>
                  </a:ext>
                </a:extLst>
              </p:cNvPr>
              <p:cNvSpPr/>
              <p:nvPr/>
            </p:nvSpPr>
            <p:spPr>
              <a:xfrm>
                <a:off x="9958558" y="3774489"/>
                <a:ext cx="200787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Software: </a:t>
                </a:r>
              </a:p>
              <a:p>
                <a:pPr algn="ctr"/>
                <a:r>
                  <a:rPr lang="en-US" dirty="0"/>
                  <a:t>Python 3.4.3+</a:t>
                </a:r>
              </a:p>
              <a:p>
                <a:pPr algn="ctr"/>
                <a:r>
                  <a:rPr lang="en-US" dirty="0" err="1"/>
                  <a:t>Jupyter</a:t>
                </a:r>
                <a:r>
                  <a:rPr lang="en-US" dirty="0"/>
                  <a:t> Notebook</a:t>
                </a:r>
              </a:p>
              <a:p>
                <a:pPr algn="ctr"/>
                <a:r>
                  <a:rPr lang="en-US" dirty="0">
                    <a:hlinkClick r:id="rId6"/>
                  </a:rPr>
                  <a:t>Anaconda</a:t>
                </a:r>
                <a:endParaRPr lang="en-US" dirty="0"/>
              </a:p>
            </p:txBody>
          </p:sp>
          <p:pic>
            <p:nvPicPr>
              <p:cNvPr id="24" name="Picture 8" descr="Image result for python 3+">
                <a:extLst>
                  <a:ext uri="{FF2B5EF4-FFF2-40B4-BE49-F238E27FC236}">
                    <a16:creationId xmlns:a16="http://schemas.microsoft.com/office/drawing/2014/main" id="{A573E1BD-73DE-403F-8128-FA4B32EA91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6744" y="5059524"/>
                <a:ext cx="1793315" cy="6057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10" descr="Related image">
                <a:extLst>
                  <a:ext uri="{FF2B5EF4-FFF2-40B4-BE49-F238E27FC236}">
                    <a16:creationId xmlns:a16="http://schemas.microsoft.com/office/drawing/2014/main" id="{866B03C4-2E7A-499A-97D8-6C9DED45A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14369" y="5582381"/>
                <a:ext cx="1613550" cy="545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4CA4EB-4BF3-467F-A062-BE8A46AF748E}"/>
                  </a:ext>
                </a:extLst>
              </p:cNvPr>
              <p:cNvSpPr/>
              <p:nvPr/>
            </p:nvSpPr>
            <p:spPr>
              <a:xfrm>
                <a:off x="9958558" y="3561447"/>
                <a:ext cx="2007871" cy="3080625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" name="Picture 8" descr="Related image">
              <a:extLst>
                <a:ext uri="{FF2B5EF4-FFF2-40B4-BE49-F238E27FC236}">
                  <a16:creationId xmlns:a16="http://schemas.microsoft.com/office/drawing/2014/main" id="{4D496941-9D46-46E1-A0EB-CC60BEAE2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3963" y="5310385"/>
              <a:ext cx="634636" cy="634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039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3DFA-2B05-49F9-B4D3-C67796C3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 - </a:t>
            </a:r>
            <a:r>
              <a:rPr lang="en-US" sz="4400" dirty="0"/>
              <a:t>recommended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7A9D9-3CE4-4219-9CE2-A275F8F7D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6D406-6E9E-471E-BF6E-CBD5ADF8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F7FDC4-81DF-4EE2-9696-48EB78202A18}"/>
              </a:ext>
            </a:extLst>
          </p:cNvPr>
          <p:cNvSpPr/>
          <p:nvPr/>
        </p:nvSpPr>
        <p:spPr>
          <a:xfrm>
            <a:off x="4508291" y="2081679"/>
            <a:ext cx="35367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Title: </a:t>
            </a:r>
            <a:r>
              <a:rPr lang="en-US" sz="1600" dirty="0"/>
              <a:t>Python Data Science Handbook – Essential Tools for Working with Data</a:t>
            </a:r>
          </a:p>
          <a:p>
            <a:r>
              <a:rPr lang="en-US" sz="1600" b="1" dirty="0"/>
              <a:t>Author: </a:t>
            </a:r>
            <a:r>
              <a:rPr lang="en-US" sz="1600" dirty="0"/>
              <a:t>Jake </a:t>
            </a:r>
            <a:r>
              <a:rPr lang="en-US" sz="1600" dirty="0" err="1"/>
              <a:t>VanderPlas</a:t>
            </a:r>
            <a:endParaRPr lang="en-US" sz="1600" dirty="0"/>
          </a:p>
          <a:p>
            <a:r>
              <a:rPr lang="en-US" sz="1600" b="1" dirty="0"/>
              <a:t>Publisher: </a:t>
            </a:r>
            <a:r>
              <a:rPr lang="en-US" sz="1600" dirty="0"/>
              <a:t>O’Reilly Media</a:t>
            </a:r>
          </a:p>
          <a:p>
            <a:r>
              <a:rPr lang="en-US" sz="1600" b="1" dirty="0"/>
              <a:t>Year: </a:t>
            </a:r>
            <a:r>
              <a:rPr lang="en-US" sz="1600" dirty="0"/>
              <a:t>2017</a:t>
            </a:r>
          </a:p>
        </p:txBody>
      </p:sp>
      <p:pic>
        <p:nvPicPr>
          <p:cNvPr id="3" name="Picture 2" descr="Image result for Python Data Science Handbook.">
            <a:extLst>
              <a:ext uri="{FF2B5EF4-FFF2-40B4-BE49-F238E27FC236}">
                <a16:creationId xmlns:a16="http://schemas.microsoft.com/office/drawing/2014/main" id="{2945BD8A-D426-442F-9E40-85ABE46B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45" y="4070669"/>
            <a:ext cx="1822225" cy="240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CE0CBB-C403-4887-996B-A310BCC75528}"/>
              </a:ext>
            </a:extLst>
          </p:cNvPr>
          <p:cNvSpPr/>
          <p:nvPr/>
        </p:nvSpPr>
        <p:spPr>
          <a:xfrm>
            <a:off x="522255" y="2081679"/>
            <a:ext cx="31605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Title: </a:t>
            </a:r>
            <a:r>
              <a:rPr lang="en-US" sz="1600" dirty="0"/>
              <a:t>Think Bayes – Bayesian Statistics in Python</a:t>
            </a:r>
          </a:p>
          <a:p>
            <a:r>
              <a:rPr lang="en-US" sz="1600" b="1" dirty="0"/>
              <a:t>Author: </a:t>
            </a:r>
            <a:r>
              <a:rPr lang="en-US" sz="1600" dirty="0"/>
              <a:t>Allen B. Downey</a:t>
            </a:r>
          </a:p>
          <a:p>
            <a:r>
              <a:rPr lang="en-US" sz="1600" b="1" dirty="0"/>
              <a:t>Publisher: </a:t>
            </a:r>
            <a:r>
              <a:rPr lang="en-US" sz="1600" dirty="0"/>
              <a:t>O’Reilly Media</a:t>
            </a:r>
          </a:p>
          <a:p>
            <a:r>
              <a:rPr lang="en-US" sz="1600" b="1" dirty="0"/>
              <a:t>Year: </a:t>
            </a:r>
            <a:r>
              <a:rPr lang="en-US" sz="1600" dirty="0"/>
              <a:t>2013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D86E201-C771-4DD0-9B58-50E66DDF8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16" y="4070669"/>
            <a:ext cx="1833014" cy="240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74F0CA1-73E3-4DEE-8FE9-803255F2039A}"/>
              </a:ext>
            </a:extLst>
          </p:cNvPr>
          <p:cNvSpPr txBox="1"/>
          <p:nvPr/>
        </p:nvSpPr>
        <p:spPr>
          <a:xfrm>
            <a:off x="1242492" y="3793670"/>
            <a:ext cx="1579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PDF available here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08607-09B0-48A7-9C47-54EDFAE324AC}"/>
              </a:ext>
            </a:extLst>
          </p:cNvPr>
          <p:cNvSpPr txBox="1"/>
          <p:nvPr/>
        </p:nvSpPr>
        <p:spPr>
          <a:xfrm>
            <a:off x="5148947" y="3818056"/>
            <a:ext cx="1701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e-book available here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FC8064-2865-49E6-BB2D-BC8021940AF7}"/>
              </a:ext>
            </a:extLst>
          </p:cNvPr>
          <p:cNvSpPr txBox="1"/>
          <p:nvPr/>
        </p:nvSpPr>
        <p:spPr>
          <a:xfrm>
            <a:off x="8124244" y="2639197"/>
            <a:ext cx="3536751" cy="28623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required textbooks are pulled off the shelf at Marston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materials are available to EEL 4930 class only for the entire Spring 2020 semester. </a:t>
            </a:r>
          </a:p>
          <a:p>
            <a:endParaRPr lang="en-US" dirty="0"/>
          </a:p>
          <a:p>
            <a:r>
              <a:rPr lang="en-US" dirty="0"/>
              <a:t>Please check “Course Reserves” icon in Canvas for catalogue record.</a:t>
            </a:r>
          </a:p>
        </p:txBody>
      </p:sp>
    </p:spTree>
    <p:extLst>
      <p:ext uri="{BB962C8B-B14F-4D97-AF65-F5344CB8AC3E}">
        <p14:creationId xmlns:p14="http://schemas.microsoft.com/office/powerpoint/2010/main" val="241721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61F5-CC98-4676-A463-2E4CD18C1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Website: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41E3-582D-4CBF-A119-1EC19CCD9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Prerequisites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MAC 2312 (Calculus II)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Programing experience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We will be using Python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Class Meetings: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MWF 12:50 PM – 1:40 PM @ LAR 310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/>
              <a:t> R </a:t>
            </a:r>
            <a:r>
              <a:rPr lang="en-US" dirty="0"/>
              <a:t>12:50 PM – 1:40 PM @ WEIL 273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Syllabus (including approximate course schedule) can be found posted in Canvas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Lecture materials and code examples presented majorly in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Canvas page: </a:t>
            </a:r>
            <a:r>
              <a:rPr lang="en-US" dirty="0">
                <a:hlinkClick r:id="rId2"/>
              </a:rPr>
              <a:t>https://ufl.instructure.com/courses/3874120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41377-4AFA-4628-811E-0FCEA0D8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EEL4930 Statistics for ECE, Fall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0A8CD-67F9-4915-B17D-F29F5C28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90672-B91F-4CEA-85EF-AD2D891557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69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2">
      <a:majorFont>
        <a:latin typeface="Book Antiqua"/>
        <a:ea typeface=""/>
        <a:cs typeface=""/>
      </a:majorFont>
      <a:minorFont>
        <a:latin typeface="Palatino Linotype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662</Words>
  <Application>Microsoft Office PowerPoint</Application>
  <PresentationFormat>Widescreen</PresentationFormat>
  <Paragraphs>160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Book Antiqua</vt:lpstr>
      <vt:lpstr>Calibri</vt:lpstr>
      <vt:lpstr>Palatino Linotype</vt:lpstr>
      <vt:lpstr>Times New Roman</vt:lpstr>
      <vt:lpstr>Tw Cen MT</vt:lpstr>
      <vt:lpstr>Wingdings</vt:lpstr>
      <vt:lpstr>Wingdings 3</vt:lpstr>
      <vt:lpstr>Integral</vt:lpstr>
      <vt:lpstr>Data Science</vt:lpstr>
      <vt:lpstr>Instructors</vt:lpstr>
      <vt:lpstr>Prof. Shea</vt:lpstr>
      <vt:lpstr>Prof. Silva</vt:lpstr>
      <vt:lpstr>Ying Ma</vt:lpstr>
      <vt:lpstr>Pham Quan</vt:lpstr>
      <vt:lpstr>Textbooks &amp; Software required</vt:lpstr>
      <vt:lpstr>Textbooks - recommended</vt:lpstr>
      <vt:lpstr>Course Website: Canvas</vt:lpstr>
      <vt:lpstr>Grading</vt:lpstr>
      <vt:lpstr>What is data Science?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Machine Learning?</dc:title>
  <dc:creator>Silva,Catia S</dc:creator>
  <cp:lastModifiedBy>Catia S. Silva</cp:lastModifiedBy>
  <cp:revision>99</cp:revision>
  <dcterms:created xsi:type="dcterms:W3CDTF">2019-07-24T18:55:17Z</dcterms:created>
  <dcterms:modified xsi:type="dcterms:W3CDTF">2020-01-03T16:37:55Z</dcterms:modified>
</cp:coreProperties>
</file>